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4"/>
  </p:notesMasterIdLst>
  <p:handoutMasterIdLst>
    <p:handoutMasterId r:id="rId15"/>
  </p:handoutMasterIdLst>
  <p:sldIdLst>
    <p:sldId id="256" r:id="rId3"/>
    <p:sldId id="258" r:id="rId4"/>
    <p:sldId id="257" r:id="rId5"/>
    <p:sldId id="260" r:id="rId6"/>
    <p:sldId id="259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6D6"/>
    <a:srgbClr val="5558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92" autoAdjust="0"/>
    <p:restoredTop sz="88889" autoAdjust="0"/>
  </p:normalViewPr>
  <p:slideViewPr>
    <p:cSldViewPr snapToGrid="0" snapToObjects="1">
      <p:cViewPr varScale="1">
        <p:scale>
          <a:sx n="92" d="100"/>
          <a:sy n="92" d="100"/>
        </p:scale>
        <p:origin x="1430" y="53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AE3B3E-782A-9745-8E84-372F7B6771BF}" type="datetimeFigureOut">
              <a:rPr lang="en-US" smtClean="0"/>
              <a:t>6/12/2026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171C0A-6FC9-E54E-92BE-11816E6C8A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6069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0A0763-4AA6-42F6-B747-271DCC917804}" type="datetimeFigureOut">
              <a:rPr lang="nl-NL" smtClean="0"/>
              <a:t>12-6-2026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4B4D52-AE52-4423-9610-E199AFCDC5F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5866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B4D52-AE52-4423-9610-E199AFCDC5F7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9949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Onderhoud</a:t>
            </a:r>
            <a:r>
              <a:rPr lang="en-US" dirty="0"/>
              <a:t>: </a:t>
            </a:r>
            <a:r>
              <a:rPr lang="en-US" dirty="0" err="1"/>
              <a:t>dode</a:t>
            </a:r>
            <a:r>
              <a:rPr lang="en-US" dirty="0"/>
              <a:t> links, 1x in de 5 </a:t>
            </a:r>
            <a:r>
              <a:rPr lang="en-US" dirty="0" err="1"/>
              <a:t>jaar</a:t>
            </a:r>
            <a:r>
              <a:rPr lang="en-US" dirty="0"/>
              <a:t> dan </a:t>
            </a:r>
            <a:r>
              <a:rPr lang="en-US" dirty="0" err="1"/>
              <a:t>meteen</a:t>
            </a:r>
            <a:r>
              <a:rPr lang="en-US" dirty="0"/>
              <a:t> </a:t>
            </a:r>
            <a:r>
              <a:rPr lang="en-US" dirty="0" err="1"/>
              <a:t>veel</a:t>
            </a:r>
            <a:r>
              <a:rPr lang="en-US" dirty="0"/>
              <a:t> </a:t>
            </a:r>
            <a:r>
              <a:rPr lang="en-US" dirty="0" err="1"/>
              <a:t>onderhoud</a:t>
            </a:r>
            <a:endParaRPr lang="en-US" dirty="0"/>
          </a:p>
          <a:p>
            <a:r>
              <a:rPr lang="en-US" dirty="0" err="1"/>
              <a:t>Iedereen</a:t>
            </a:r>
            <a:r>
              <a:rPr lang="en-US" dirty="0"/>
              <a:t> past </a:t>
            </a:r>
            <a:r>
              <a:rPr lang="en-US" dirty="0" err="1"/>
              <a:t>aan</a:t>
            </a:r>
            <a:r>
              <a:rPr lang="en-US" dirty="0"/>
              <a:t>, </a:t>
            </a:r>
            <a:r>
              <a:rPr lang="en-US" dirty="0" err="1"/>
              <a:t>meerdere</a:t>
            </a:r>
            <a:r>
              <a:rPr lang="en-US" dirty="0"/>
              <a:t> </a:t>
            </a:r>
            <a:r>
              <a:rPr lang="en-US" dirty="0" err="1"/>
              <a:t>versies</a:t>
            </a:r>
            <a:r>
              <a:rPr lang="en-US" dirty="0"/>
              <a:t> – maar </a:t>
            </a:r>
            <a:r>
              <a:rPr lang="en-US" dirty="0" err="1"/>
              <a:t>vooral</a:t>
            </a:r>
            <a:r>
              <a:rPr lang="en-US" dirty="0"/>
              <a:t> </a:t>
            </a:r>
            <a:r>
              <a:rPr lang="en-US" dirty="0" err="1"/>
              <a:t>prive</a:t>
            </a:r>
            <a:endParaRPr lang="en-US" dirty="0"/>
          </a:p>
          <a:p>
            <a:r>
              <a:rPr lang="en-US" dirty="0" err="1"/>
              <a:t>Aanpassingen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actualiteiten</a:t>
            </a:r>
            <a:r>
              <a:rPr lang="en-US" dirty="0"/>
              <a:t>: </a:t>
            </a:r>
            <a:r>
              <a:rPr lang="en-US" dirty="0" err="1"/>
              <a:t>liefst</a:t>
            </a:r>
            <a:r>
              <a:rPr lang="en-US" dirty="0"/>
              <a:t> </a:t>
            </a:r>
            <a:r>
              <a:rPr lang="en-US" dirty="0" err="1"/>
              <a:t>meteen</a:t>
            </a:r>
            <a:r>
              <a:rPr lang="en-US" dirty="0"/>
              <a:t> </a:t>
            </a:r>
            <a:r>
              <a:rPr lang="en-US" dirty="0" err="1"/>
              <a:t>opnemen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beschikbaar</a:t>
            </a:r>
            <a:r>
              <a:rPr lang="en-US" dirty="0"/>
              <a:t> </a:t>
            </a:r>
            <a:r>
              <a:rPr lang="en-US" dirty="0" err="1"/>
              <a:t>maken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B4D52-AE52-4423-9610-E199AFCDC5F7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2904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Author </a:t>
            </a:r>
            <a:r>
              <a:rPr lang="en-US" dirty="0" err="1"/>
              <a:t>checkt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approved</a:t>
            </a:r>
          </a:p>
          <a:p>
            <a:r>
              <a:rPr lang="en-US" dirty="0"/>
              <a:t>Maar </a:t>
            </a:r>
            <a:r>
              <a:rPr lang="en-US" dirty="0" err="1"/>
              <a:t>veel</a:t>
            </a:r>
            <a:r>
              <a:rPr lang="en-US" dirty="0"/>
              <a:t> </a:t>
            </a:r>
            <a:r>
              <a:rPr lang="en-US" dirty="0" err="1"/>
              <a:t>werk</a:t>
            </a:r>
            <a:r>
              <a:rPr lang="en-US" dirty="0"/>
              <a:t> voor author,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peer review </a:t>
            </a:r>
            <a:r>
              <a:rPr lang="en-US" dirty="0" err="1"/>
              <a:t>zijn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community laten </a:t>
            </a:r>
            <a:r>
              <a:rPr lang="en-US" dirty="0" err="1"/>
              <a:t>beslissen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B4D52-AE52-4423-9610-E199AFCDC5F7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4987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Ja, open software </a:t>
            </a:r>
            <a:r>
              <a:rPr lang="en-US" dirty="0" err="1"/>
              <a:t>wordt</a:t>
            </a:r>
            <a:r>
              <a:rPr lang="en-US" dirty="0"/>
              <a:t> zo </a:t>
            </a:r>
            <a:r>
              <a:rPr lang="en-US" dirty="0" err="1"/>
              <a:t>gemaakt</a:t>
            </a:r>
            <a:r>
              <a:rPr lang="en-US" dirty="0"/>
              <a:t>.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B4D52-AE52-4423-9610-E199AFCDC5F7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40678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Maken </a:t>
            </a:r>
            <a:r>
              <a:rPr lang="en-US" dirty="0" err="1"/>
              <a:t>gezamenlijk</a:t>
            </a:r>
            <a:r>
              <a:rPr lang="en-US" dirty="0"/>
              <a:t> </a:t>
            </a:r>
            <a:r>
              <a:rPr lang="en-US" dirty="0" err="1"/>
              <a:t>boek</a:t>
            </a:r>
            <a:r>
              <a:rPr lang="en-US"/>
              <a:t>…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B4D52-AE52-4423-9610-E199AFCDC5F7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0042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2192" y="617247"/>
            <a:ext cx="7265534" cy="2229538"/>
          </a:xfrm>
        </p:spPr>
        <p:txBody>
          <a:bodyPr>
            <a:noAutofit/>
          </a:bodyPr>
          <a:lstStyle>
            <a:lvl1pPr algn="l">
              <a:defRPr sz="6000">
                <a:solidFill>
                  <a:srgbClr val="00A6D6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2192" y="3203297"/>
            <a:ext cx="7067378" cy="102580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15834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74336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134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2" name="Afbeelding 2" descr="TUDelft_LogoZWART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146" y="4663753"/>
            <a:ext cx="1104294" cy="323006"/>
          </a:xfrm>
          <a:prstGeom prst="rect">
            <a:avLst/>
          </a:prstGeom>
        </p:spPr>
      </p:pic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651560" y="4815702"/>
            <a:ext cx="231637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rgbClr val="00A6D6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557312C-2AB5-4E4E-8F57-D0081D5FE9E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-3990281" y="418659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05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62A2416-1570-3849-86F9-07F78746E1B2}" type="datetimeFigureOut">
              <a:rPr lang="en-US" smtClean="0"/>
              <a:t>6/12/2026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832CF66-B496-874C-8E08-71A5E0622B6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53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1"/>
            <a:ext cx="9144000" cy="51434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050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emf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63106" y="205979"/>
            <a:ext cx="71064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63106" y="1200150"/>
            <a:ext cx="7106464" cy="34861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3" descr="TU_P5#white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64" y="4581184"/>
            <a:ext cx="1368883" cy="632424"/>
          </a:xfrm>
          <a:prstGeom prst="rect">
            <a:avLst/>
          </a:prstGeom>
        </p:spPr>
      </p:pic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651560" y="4815702"/>
            <a:ext cx="231637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rgbClr val="00A6D6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557312C-2AB5-4E4E-8F57-D0081D5FE9E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28"/>
          <p:cNvSpPr>
            <a:spLocks noChangeArrowheads="1"/>
          </p:cNvSpPr>
          <p:nvPr userDrawn="1"/>
        </p:nvSpPr>
        <p:spPr bwMode="auto">
          <a:xfrm>
            <a:off x="0" y="0"/>
            <a:ext cx="1576384" cy="5149008"/>
          </a:xfrm>
          <a:prstGeom prst="rect">
            <a:avLst/>
          </a:prstGeom>
          <a:solidFill>
            <a:srgbClr val="00A6D6"/>
          </a:solidFill>
          <a:ln w="9525">
            <a:noFill/>
            <a:miter lim="800000"/>
            <a:headEnd/>
            <a:tailEnd/>
          </a:ln>
        </p:spPr>
        <p:txBody>
          <a:bodyPr wrap="none" lIns="91436" tIns="45719" rIns="91436" bIns="45719" anchor="ctr"/>
          <a:lstStyle/>
          <a:p>
            <a:pPr algn="r"/>
            <a:endParaRPr lang="nl-NL" sz="2100">
              <a:latin typeface="Tahoma" pitchFamily="34" charset="0"/>
            </a:endParaRPr>
          </a:p>
        </p:txBody>
      </p:sp>
      <p:pic>
        <p:nvPicPr>
          <p:cNvPr id="11" name="Picture 3" descr="TU_P5#white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64" y="4389330"/>
            <a:ext cx="1368883" cy="84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247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rgbClr val="00A6D6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A6D6"/>
        </a:buClr>
        <a:buFont typeface="Arial"/>
        <a:buChar char="•"/>
        <a:defRPr sz="28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A6D6"/>
        </a:buClr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A6D6"/>
        </a:buClr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72404" y="205979"/>
            <a:ext cx="7090513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404" y="1200150"/>
            <a:ext cx="7090513" cy="36155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6651560" y="4815702"/>
            <a:ext cx="231637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rgbClr val="00A6D6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557312C-2AB5-4E4E-8F57-D0081D5FE9E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Afbeelding 8" descr="TUDelft_LogoZWART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624" y="4515071"/>
            <a:ext cx="1104294" cy="43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442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rgbClr val="00A6D6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A6D6"/>
        </a:buClr>
        <a:buFont typeface="Arial"/>
        <a:buChar char="•"/>
        <a:defRPr sz="28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A6D6"/>
        </a:buClr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A6D6"/>
        </a:buClr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github.com/Natuurkunde/didadod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laboratory equipment&#10;&#10;AI-generated content may be incorrect.">
            <a:extLst>
              <a:ext uri="{FF2B5EF4-FFF2-40B4-BE49-F238E27FC236}">
                <a16:creationId xmlns:a16="http://schemas.microsoft.com/office/drawing/2014/main" id="{6198C2A4-2CD1-9D0D-0703-2815FA7D8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076" y="1515034"/>
            <a:ext cx="3839427" cy="304575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9235" y="3977906"/>
            <a:ext cx="5892160" cy="976866"/>
          </a:xfrm>
        </p:spPr>
        <p:txBody>
          <a:bodyPr>
            <a:normAutofit/>
          </a:bodyPr>
          <a:lstStyle/>
          <a:p>
            <a:pPr algn="l"/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Freek Pols</a:t>
            </a:r>
          </a:p>
          <a:p>
            <a:pPr algn="l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c.f.j.pols@tudelft.nl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D0B9194-22F8-0FC1-83FE-5C0A399B58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9234" y="6286"/>
            <a:ext cx="7504765" cy="2229538"/>
          </a:xfrm>
        </p:spPr>
        <p:txBody>
          <a:bodyPr/>
          <a:lstStyle/>
          <a:p>
            <a:r>
              <a:rPr lang="en-US" sz="4000" dirty="0" err="1"/>
              <a:t>Jupyter</a:t>
            </a:r>
            <a:r>
              <a:rPr lang="en-US" sz="4000" dirty="0"/>
              <a:t> Book voor (</a:t>
            </a:r>
            <a:r>
              <a:rPr lang="en-US" sz="4000" dirty="0" err="1"/>
              <a:t>natuurkunde</a:t>
            </a:r>
            <a:r>
              <a:rPr lang="en-US" sz="4000" dirty="0"/>
              <a:t>) </a:t>
            </a:r>
            <a:r>
              <a:rPr lang="en-US" sz="4000" dirty="0" err="1"/>
              <a:t>onderwijs</a:t>
            </a:r>
            <a:endParaRPr lang="nl-NL" sz="4000" dirty="0"/>
          </a:p>
        </p:txBody>
      </p:sp>
    </p:spTree>
    <p:extLst>
      <p:ext uri="{BB962C8B-B14F-4D97-AF65-F5344CB8AC3E}">
        <p14:creationId xmlns:p14="http://schemas.microsoft.com/office/powerpoint/2010/main" val="3087952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55412-9717-661B-6F10-F4C1F15BE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Stappen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AE027-23D8-DC9E-7B22-639A692AE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105" y="1200150"/>
            <a:ext cx="7380895" cy="3486122"/>
          </a:xfrm>
        </p:spPr>
        <p:txBody>
          <a:bodyPr>
            <a:normAutofit/>
          </a:bodyPr>
          <a:lstStyle/>
          <a:p>
            <a:pPr marL="357188" indent="-357188">
              <a:buFont typeface="+mj-lt"/>
              <a:buAutoNum type="arabicPeriod"/>
            </a:pPr>
            <a:r>
              <a:rPr lang="en-US" sz="2000" dirty="0" err="1"/>
              <a:t>Creeer</a:t>
            </a:r>
            <a:r>
              <a:rPr lang="en-US" sz="2000" dirty="0"/>
              <a:t> </a:t>
            </a:r>
            <a:r>
              <a:rPr lang="en-US" sz="2000" dirty="0" err="1"/>
              <a:t>een</a:t>
            </a:r>
            <a:r>
              <a:rPr lang="en-US" sz="2000" dirty="0"/>
              <a:t> (gratis) </a:t>
            </a:r>
            <a:r>
              <a:rPr lang="en-US" sz="2000" dirty="0" err="1"/>
              <a:t>github</a:t>
            </a:r>
            <a:r>
              <a:rPr lang="en-US" sz="2000" dirty="0"/>
              <a:t> account</a:t>
            </a:r>
          </a:p>
          <a:p>
            <a:pPr marL="357188" indent="-357188">
              <a:buFont typeface="+mj-lt"/>
              <a:buAutoNum type="arabicPeriod"/>
            </a:pPr>
            <a:r>
              <a:rPr lang="en-US" sz="2000" dirty="0"/>
              <a:t>Ga </a:t>
            </a:r>
            <a:r>
              <a:rPr lang="en-US" sz="2000" dirty="0" err="1"/>
              <a:t>naar</a:t>
            </a:r>
            <a:r>
              <a:rPr lang="en-US" sz="2000" dirty="0"/>
              <a:t>: </a:t>
            </a:r>
            <a:r>
              <a:rPr lang="en-US" sz="2000" dirty="0">
                <a:hlinkClick r:id="rId2"/>
              </a:rPr>
              <a:t>https://github.com/Natuurkunde/didadoda</a:t>
            </a:r>
            <a:endParaRPr lang="en-US" sz="2000" dirty="0"/>
          </a:p>
          <a:p>
            <a:pPr marL="357188" indent="-357188">
              <a:buFont typeface="+mj-lt"/>
              <a:buAutoNum type="arabicPeriod"/>
            </a:pPr>
            <a:r>
              <a:rPr lang="nl-NL" sz="2000" dirty="0"/>
              <a:t>Klik op                  en   </a:t>
            </a:r>
          </a:p>
          <a:p>
            <a:pPr marL="357188" indent="-357188">
              <a:buFont typeface="+mj-lt"/>
              <a:buAutoNum type="arabicPeriod"/>
            </a:pPr>
            <a:r>
              <a:rPr lang="nl-NL" sz="2000" dirty="0"/>
              <a:t>Je hebt nu een eigen versie van het boek</a:t>
            </a:r>
          </a:p>
          <a:p>
            <a:pPr marL="357188" indent="-357188">
              <a:buFont typeface="+mj-lt"/>
              <a:buAutoNum type="arabicPeriod"/>
            </a:pPr>
            <a:r>
              <a:rPr lang="nl-NL" sz="2000" dirty="0"/>
              <a:t>Maak aanpassingen in JOUW hoofdstuk en</a:t>
            </a:r>
          </a:p>
          <a:p>
            <a:pPr marL="357188" indent="-357188">
              <a:buFont typeface="+mj-lt"/>
              <a:buAutoNum type="arabicPeriod"/>
            </a:pPr>
            <a:r>
              <a:rPr lang="nl-NL" sz="2000" dirty="0"/>
              <a:t>Klaar?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59022F-C75D-FD30-6BDB-996BADE41F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5349" y="2002301"/>
            <a:ext cx="1104996" cy="3200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2281E4-AB0F-4CBF-5E6F-08AC91E6EE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4836" y="2002301"/>
            <a:ext cx="1697432" cy="3027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53891B0-B455-EAF3-87CF-EBE86D955D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6519" y="2727973"/>
            <a:ext cx="1082134" cy="3124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E424911-C055-E025-C1A6-3E6D6AC419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2823" y="3040420"/>
            <a:ext cx="3290722" cy="1445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38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D76E4-1458-E1BD-C69C-7FB15F0B3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Stappen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7E74C-304D-BD34-DC3C-3B84AB641B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Synchen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6594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ereniging NLT - Leren voor Morgen">
            <a:extLst>
              <a:ext uri="{FF2B5EF4-FFF2-40B4-BE49-F238E27FC236}">
                <a16:creationId xmlns:a16="http://schemas.microsoft.com/office/drawing/2014/main" id="{9943D75E-7D73-CA15-2DB3-9AD15239007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479" y="205979"/>
            <a:ext cx="1927165" cy="184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ebruiker Icon Vector 550535 Vectorkunst bij Vecteezy">
            <a:extLst>
              <a:ext uri="{FF2B5EF4-FFF2-40B4-BE49-F238E27FC236}">
                <a16:creationId xmlns:a16="http://schemas.microsoft.com/office/drawing/2014/main" id="{FE0D6FDD-2AD2-7F54-819D-E18CF5540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061" y="2991304"/>
            <a:ext cx="2152196" cy="2152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B676D0-4048-D682-D9A5-1119C5092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Lesmateriaal</a:t>
            </a:r>
            <a:endParaRPr lang="nl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B5230B-FE66-71DA-5230-E0E1485B76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3956" y="3058464"/>
            <a:ext cx="1486029" cy="1348857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5C6CAF5-4286-C76D-3C61-C53FAB84D713}"/>
              </a:ext>
            </a:extLst>
          </p:cNvPr>
          <p:cNvCxnSpPr/>
          <p:nvPr/>
        </p:nvCxnSpPr>
        <p:spPr>
          <a:xfrm flipH="1" flipV="1">
            <a:off x="5900057" y="2046572"/>
            <a:ext cx="1016000" cy="1110285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2360FD8-E8A9-B5B6-A3EA-FF2995A905C6}"/>
              </a:ext>
            </a:extLst>
          </p:cNvPr>
          <p:cNvCxnSpPr>
            <a:cxnSpLocks/>
          </p:cNvCxnSpPr>
          <p:nvPr/>
        </p:nvCxnSpPr>
        <p:spPr>
          <a:xfrm flipH="1">
            <a:off x="3438443" y="2046572"/>
            <a:ext cx="902557" cy="1200323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5691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0ED6E-B25E-CE81-53E9-CE91A292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Het </a:t>
            </a:r>
            <a:r>
              <a:rPr lang="en-US" dirty="0" err="1"/>
              <a:t>probleem</a:t>
            </a:r>
            <a:endParaRPr lang="nl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0268D5-5B84-D857-506C-B99AE84CE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Onderhoud</a:t>
            </a:r>
            <a:endParaRPr lang="en-US" dirty="0"/>
          </a:p>
          <a:p>
            <a:r>
              <a:rPr lang="en-US" dirty="0" err="1"/>
              <a:t>Actualiteiten</a:t>
            </a:r>
            <a:endParaRPr lang="en-US" dirty="0"/>
          </a:p>
          <a:p>
            <a:r>
              <a:rPr lang="en-US" dirty="0"/>
              <a:t>Versie(s)</a:t>
            </a:r>
          </a:p>
          <a:p>
            <a:pPr lvl="1"/>
            <a:r>
              <a:rPr lang="en-US" dirty="0" err="1"/>
              <a:t>Hergebruik</a:t>
            </a:r>
            <a:r>
              <a:rPr lang="en-US" dirty="0"/>
              <a:t>	</a:t>
            </a:r>
          </a:p>
          <a:p>
            <a:pPr lvl="1"/>
            <a:r>
              <a:rPr lang="en-US" dirty="0" err="1"/>
              <a:t>Makkelijk</a:t>
            </a:r>
            <a:r>
              <a:rPr lang="en-US" dirty="0"/>
              <a:t> eigen </a:t>
            </a:r>
            <a:r>
              <a:rPr lang="en-US" dirty="0" err="1"/>
              <a:t>versie</a:t>
            </a:r>
            <a:endParaRPr lang="en-US" dirty="0"/>
          </a:p>
          <a:p>
            <a:r>
              <a:rPr lang="en-US" dirty="0" err="1"/>
              <a:t>Samenwerken</a:t>
            </a:r>
            <a:endParaRPr lang="nl-NL" dirty="0"/>
          </a:p>
        </p:txBody>
      </p:sp>
      <p:pic>
        <p:nvPicPr>
          <p:cNvPr id="5" name="Picture 2" descr="Vereniging NLT - Leren voor Morgen">
            <a:extLst>
              <a:ext uri="{FF2B5EF4-FFF2-40B4-BE49-F238E27FC236}">
                <a16:creationId xmlns:a16="http://schemas.microsoft.com/office/drawing/2014/main" id="{70D69A11-8466-6D95-8032-32539682C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880" y="1063229"/>
            <a:ext cx="3650120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414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4E5B5-D484-34DF-FED1-E39C0B6C4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ereniging NLT - Leren voor Morgen">
            <a:extLst>
              <a:ext uri="{FF2B5EF4-FFF2-40B4-BE49-F238E27FC236}">
                <a16:creationId xmlns:a16="http://schemas.microsoft.com/office/drawing/2014/main" id="{B0A36B78-2C64-6A14-0A5F-E98ED17DD9F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479" y="205979"/>
            <a:ext cx="1927165" cy="184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ebruiker Icon Vector 550535 Vectorkunst bij Vecteezy">
            <a:extLst>
              <a:ext uri="{FF2B5EF4-FFF2-40B4-BE49-F238E27FC236}">
                <a16:creationId xmlns:a16="http://schemas.microsoft.com/office/drawing/2014/main" id="{05E41DFE-6D40-A7B8-13B3-7F5F63074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061" y="2991304"/>
            <a:ext cx="2152196" cy="2152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6EC19F-CAA0-93CA-9300-C86A50331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Lesmateriaal</a:t>
            </a:r>
            <a:endParaRPr lang="nl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9CC351-CF50-2DB5-3B01-EF0B986F42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3956" y="3058464"/>
            <a:ext cx="1486029" cy="1348857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B7D4B3A-B18D-77AC-DF49-6627F56B7907}"/>
              </a:ext>
            </a:extLst>
          </p:cNvPr>
          <p:cNvCxnSpPr/>
          <p:nvPr/>
        </p:nvCxnSpPr>
        <p:spPr>
          <a:xfrm flipH="1" flipV="1">
            <a:off x="5900057" y="2046572"/>
            <a:ext cx="1016000" cy="1110285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5846837-1204-3E42-C57B-1F1C51473297}"/>
              </a:ext>
            </a:extLst>
          </p:cNvPr>
          <p:cNvCxnSpPr>
            <a:cxnSpLocks/>
          </p:cNvCxnSpPr>
          <p:nvPr/>
        </p:nvCxnSpPr>
        <p:spPr>
          <a:xfrm flipH="1">
            <a:off x="3438443" y="2046572"/>
            <a:ext cx="902557" cy="1200323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685C422-129B-2A0C-E099-0DB0D1F916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9627859"/>
              </p:ext>
            </p:extLst>
          </p:nvPr>
        </p:nvGraphicFramePr>
        <p:xfrm>
          <a:off x="1597918" y="3447989"/>
          <a:ext cx="2377910" cy="14339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3966630" imgH="2392569" progId="">
                  <p:embed/>
                </p:oleObj>
              </mc:Choice>
              <mc:Fallback>
                <p:oleObj r:id="rId5" imgW="3966630" imgH="2392569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7918" y="3447989"/>
                        <a:ext cx="2377910" cy="14339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02091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278E4-F9AB-11FD-3131-9CB22BE5F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kwaliteit icoon vector symbool ontwerp illustratie 26633365 Vectorkunst bij  Vecteezy">
            <a:extLst>
              <a:ext uri="{FF2B5EF4-FFF2-40B4-BE49-F238E27FC236}">
                <a16:creationId xmlns:a16="http://schemas.microsoft.com/office/drawing/2014/main" id="{4FC61476-DA9A-A64E-32A0-A70C63CF4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881" y="1762664"/>
            <a:ext cx="1252369" cy="125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831896-7562-47A6-5019-939FC93C1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Idee</a:t>
            </a:r>
            <a:endParaRPr lang="nl-NL" dirty="0"/>
          </a:p>
        </p:txBody>
      </p:sp>
      <p:pic>
        <p:nvPicPr>
          <p:cNvPr id="4" name="Picture 2" descr="Vereniging NLT - Leren voor Morgen">
            <a:extLst>
              <a:ext uri="{FF2B5EF4-FFF2-40B4-BE49-F238E27FC236}">
                <a16:creationId xmlns:a16="http://schemas.microsoft.com/office/drawing/2014/main" id="{A1DB4574-3853-69F0-7429-0DC9132B611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479" y="205979"/>
            <a:ext cx="1927165" cy="184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27F81E-8383-BBBC-9968-CB47203011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3956" y="3058464"/>
            <a:ext cx="1486029" cy="1348857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A465A49-417F-9A68-CC85-41DA5683E526}"/>
              </a:ext>
            </a:extLst>
          </p:cNvPr>
          <p:cNvCxnSpPr/>
          <p:nvPr/>
        </p:nvCxnSpPr>
        <p:spPr>
          <a:xfrm flipH="1" flipV="1">
            <a:off x="5900057" y="2046572"/>
            <a:ext cx="1016000" cy="1110285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896A95C-968F-E4E4-757C-0DC18FB7DEB8}"/>
              </a:ext>
            </a:extLst>
          </p:cNvPr>
          <p:cNvCxnSpPr>
            <a:cxnSpLocks/>
          </p:cNvCxnSpPr>
          <p:nvPr/>
        </p:nvCxnSpPr>
        <p:spPr>
          <a:xfrm flipH="1">
            <a:off x="3438443" y="2046572"/>
            <a:ext cx="902557" cy="1200323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104DB82C-44DE-63A1-14E5-1A0004677B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2014" y="3894651"/>
            <a:ext cx="1126429" cy="102534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EE4A509-7966-C1F5-782A-63CA4AC60D6B}"/>
              </a:ext>
            </a:extLst>
          </p:cNvPr>
          <p:cNvSpPr txBox="1"/>
          <p:nvPr/>
        </p:nvSpPr>
        <p:spPr>
          <a:xfrm>
            <a:off x="3771613" y="2645701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???</a:t>
            </a:r>
            <a:endParaRPr lang="nl-NL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6DFB04-08DF-D36B-C975-7D39C73090B4}"/>
              </a:ext>
            </a:extLst>
          </p:cNvPr>
          <p:cNvSpPr txBox="1"/>
          <p:nvPr/>
        </p:nvSpPr>
        <p:spPr>
          <a:xfrm>
            <a:off x="2400090" y="4262662"/>
            <a:ext cx="104919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contributor</a:t>
            </a:r>
            <a:endParaRPr lang="nl-NL" sz="12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1F8591-DBA6-2852-23F9-A330453EF7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5228" y="3368391"/>
            <a:ext cx="1126429" cy="10253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AAC17F6-49D5-D693-2F72-881798C496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8799" y="3387783"/>
            <a:ext cx="1126429" cy="102534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5CD13EA-BFE9-BE4C-6B82-D71EA2626EB0}"/>
              </a:ext>
            </a:extLst>
          </p:cNvPr>
          <p:cNvSpPr txBox="1"/>
          <p:nvPr/>
        </p:nvSpPr>
        <p:spPr>
          <a:xfrm>
            <a:off x="3026858" y="3631250"/>
            <a:ext cx="104919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contributor</a:t>
            </a:r>
            <a:endParaRPr lang="nl-NL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396D3E-4B3E-40C9-BD53-F6183F895CC8}"/>
              </a:ext>
            </a:extLst>
          </p:cNvPr>
          <p:cNvSpPr txBox="1"/>
          <p:nvPr/>
        </p:nvSpPr>
        <p:spPr>
          <a:xfrm>
            <a:off x="1863231" y="3646841"/>
            <a:ext cx="104919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contributor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74760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4985C-B949-C442-B3EF-CBC84ED9F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Kwaliteitscontrole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1F66A-0A1A-26AB-0BFA-C55D07004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Voorstel</a:t>
            </a:r>
            <a:r>
              <a:rPr lang="en-US" dirty="0"/>
              <a:t> voor </a:t>
            </a:r>
            <a:r>
              <a:rPr lang="en-US" dirty="0" err="1"/>
              <a:t>aanpassingen</a:t>
            </a:r>
            <a:endParaRPr lang="en-US" dirty="0"/>
          </a:p>
          <a:p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Introduceer</a:t>
            </a:r>
            <a:r>
              <a:rPr lang="en-US" dirty="0"/>
              <a:t> E=mc</a:t>
            </a:r>
            <a:r>
              <a:rPr lang="en-US" baseline="30000" dirty="0"/>
              <a:t>2 </a:t>
            </a:r>
            <a:r>
              <a:rPr lang="en-US" dirty="0"/>
              <a:t>in par 2.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Verander</a:t>
            </a:r>
            <a:r>
              <a:rPr lang="en-US" dirty="0"/>
              <a:t> d → t (10x)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Par 3 omdraaien met par 4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53D1FB-CAA7-7B28-0CEF-1C6034514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894" y="687480"/>
            <a:ext cx="1126429" cy="10253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196B17-37F6-1C65-783A-49DC36F451F1}"/>
              </a:ext>
            </a:extLst>
          </p:cNvPr>
          <p:cNvSpPr txBox="1"/>
          <p:nvPr/>
        </p:nvSpPr>
        <p:spPr>
          <a:xfrm>
            <a:off x="7495326" y="946538"/>
            <a:ext cx="104919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contributor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93588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80DD7-3AA6-E7F8-6614-9FB367D06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4A092-C5B8-14F6-18F9-826441155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Kwaliteitscontrole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47ED7-6A81-2674-DC57-11B3208FC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Review van </a:t>
            </a:r>
            <a:r>
              <a:rPr lang="en-US" dirty="0" err="1"/>
              <a:t>aanpassingen</a:t>
            </a:r>
            <a:endParaRPr lang="en-US" dirty="0"/>
          </a:p>
          <a:p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>
                <a:solidFill>
                  <a:srgbClr val="FF0000"/>
                </a:solidFill>
              </a:rPr>
              <a:t>Introduceer</a:t>
            </a:r>
            <a:r>
              <a:rPr lang="en-US" dirty="0">
                <a:solidFill>
                  <a:srgbClr val="FF0000"/>
                </a:solidFill>
              </a:rPr>
              <a:t> E=mc</a:t>
            </a:r>
            <a:r>
              <a:rPr lang="en-US" baseline="30000" dirty="0">
                <a:solidFill>
                  <a:srgbClr val="FF0000"/>
                </a:solidFill>
              </a:rPr>
              <a:t>2 </a:t>
            </a:r>
            <a:r>
              <a:rPr lang="en-US" dirty="0">
                <a:solidFill>
                  <a:srgbClr val="FF0000"/>
                </a:solidFill>
              </a:rPr>
              <a:t>in par 2</a:t>
            </a:r>
            <a:r>
              <a:rPr lang="en-US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>
                <a:solidFill>
                  <a:srgbClr val="00B050"/>
                </a:solidFill>
              </a:rPr>
              <a:t>Verander</a:t>
            </a:r>
            <a:r>
              <a:rPr lang="en-US" dirty="0">
                <a:solidFill>
                  <a:srgbClr val="00B050"/>
                </a:solidFill>
              </a:rPr>
              <a:t> d → t (10x)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>
                <a:solidFill>
                  <a:srgbClr val="FFC000"/>
                </a:solidFill>
              </a:rPr>
              <a:t>Par 3 omdraaien met par 4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>
                <a:solidFill>
                  <a:srgbClr val="00B050"/>
                </a:solidFill>
              </a:rPr>
              <a:t>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A37193-9D67-F86E-0A7C-BDC7CDF41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6970" y="315264"/>
            <a:ext cx="1486029" cy="13488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4970E8-2B9E-74F6-5F58-80C5E998A4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4719" y="4118160"/>
            <a:ext cx="1126429" cy="10253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80447C-087F-5D61-3AD6-1D779C4CBF53}"/>
              </a:ext>
            </a:extLst>
          </p:cNvPr>
          <p:cNvSpPr txBox="1"/>
          <p:nvPr/>
        </p:nvSpPr>
        <p:spPr>
          <a:xfrm>
            <a:off x="7382795" y="4486171"/>
            <a:ext cx="104919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contributor</a:t>
            </a:r>
            <a:endParaRPr lang="nl-NL" sz="1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56AF51-107E-1DD8-A02E-D39D2C8CD2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7933" y="3591900"/>
            <a:ext cx="1126429" cy="10253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E8077A6-C5A0-E5FC-DC28-538FE5E2A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1504" y="3611292"/>
            <a:ext cx="1126429" cy="10253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666C53E-3B07-E1F6-1C9E-4C193B165C63}"/>
              </a:ext>
            </a:extLst>
          </p:cNvPr>
          <p:cNvSpPr txBox="1"/>
          <p:nvPr/>
        </p:nvSpPr>
        <p:spPr>
          <a:xfrm>
            <a:off x="8009563" y="3854759"/>
            <a:ext cx="104919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contributor</a:t>
            </a:r>
            <a:endParaRPr lang="nl-NL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AB233E-9573-DBE1-CB66-039229487D27}"/>
              </a:ext>
            </a:extLst>
          </p:cNvPr>
          <p:cNvSpPr txBox="1"/>
          <p:nvPr/>
        </p:nvSpPr>
        <p:spPr>
          <a:xfrm>
            <a:off x="6845936" y="3870350"/>
            <a:ext cx="104919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contributor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161418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54826-DEED-7E33-8EE0-39ECBAEE1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Vragen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0F747-FC66-D7C6-6A5D-04A6D08CE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technisch</a:t>
            </a:r>
            <a:r>
              <a:rPr lang="en-US" dirty="0"/>
              <a:t> </a:t>
            </a:r>
            <a:r>
              <a:rPr lang="en-US" dirty="0" err="1"/>
              <a:t>mogelijk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JA</a:t>
            </a:r>
          </a:p>
          <a:p>
            <a:r>
              <a:rPr lang="en-US" dirty="0" err="1"/>
              <a:t>Werkt</a:t>
            </a:r>
            <a:r>
              <a:rPr lang="en-US" dirty="0"/>
              <a:t> </a:t>
            </a:r>
            <a:r>
              <a:rPr lang="en-US" dirty="0" err="1"/>
              <a:t>dit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JA</a:t>
            </a:r>
          </a:p>
          <a:p>
            <a:r>
              <a:rPr lang="en-US" dirty="0"/>
              <a:t>Is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moeilijk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Laten we </a:t>
            </a:r>
            <a:r>
              <a:rPr lang="en-US" dirty="0" err="1"/>
              <a:t>dat</a:t>
            </a:r>
            <a:r>
              <a:rPr lang="en-US" dirty="0"/>
              <a:t> </a:t>
            </a:r>
            <a:r>
              <a:rPr lang="en-US" dirty="0" err="1"/>
              <a:t>eens</a:t>
            </a:r>
            <a:r>
              <a:rPr lang="en-US" dirty="0"/>
              <a:t> </a:t>
            </a:r>
            <a:r>
              <a:rPr lang="en-US" dirty="0" err="1"/>
              <a:t>proberen</a:t>
            </a:r>
            <a:r>
              <a:rPr lang="en-US" dirty="0"/>
              <a:t>…</a:t>
            </a:r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05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DF56F-6F50-5B76-2865-41878ED18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https://natuurkunde.github.io/didadoda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0DC7496-DC88-8158-212D-254FFA7645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13295" y="1200150"/>
            <a:ext cx="6806485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932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U Delft">
      <a:dk1>
        <a:sysClr val="windowText" lastClr="000000"/>
      </a:dk1>
      <a:lt1>
        <a:srgbClr val="FFFFFF"/>
      </a:lt1>
      <a:dk2>
        <a:srgbClr val="00A6D6"/>
      </a:dk2>
      <a:lt2>
        <a:srgbClr val="FFFFFF"/>
      </a:lt2>
      <a:accent1>
        <a:srgbClr val="A5CA1A"/>
      </a:accent1>
      <a:accent2>
        <a:srgbClr val="E21A1A"/>
      </a:accent2>
      <a:accent3>
        <a:srgbClr val="6D177F"/>
      </a:accent3>
      <a:accent4>
        <a:srgbClr val="E64616"/>
      </a:accent4>
      <a:accent5>
        <a:srgbClr val="008891"/>
      </a:accent5>
      <a:accent6>
        <a:srgbClr val="6B8689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460</TotalTime>
  <Words>239</Words>
  <Application>Microsoft Office PowerPoint</Application>
  <PresentationFormat>On-screen Show (16:9)</PresentationFormat>
  <Paragraphs>64</Paragraphs>
  <Slides>11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Arial</vt:lpstr>
      <vt:lpstr>Calibri</vt:lpstr>
      <vt:lpstr>Tahoma</vt:lpstr>
      <vt:lpstr>Office Theme</vt:lpstr>
      <vt:lpstr>Custom Design</vt:lpstr>
      <vt:lpstr>Jupyter Book voor (natuurkunde) onderwijs</vt:lpstr>
      <vt:lpstr>Lesmateriaal</vt:lpstr>
      <vt:lpstr>Het probleem</vt:lpstr>
      <vt:lpstr>Lesmateriaal</vt:lpstr>
      <vt:lpstr>Idee</vt:lpstr>
      <vt:lpstr>Kwaliteitscontrole</vt:lpstr>
      <vt:lpstr>Kwaliteitscontrole</vt:lpstr>
      <vt:lpstr>Vragen</vt:lpstr>
      <vt:lpstr>https://natuurkunde.github.io/didadoda</vt:lpstr>
      <vt:lpstr>Stappen</vt:lpstr>
      <vt:lpstr>Stappen</vt:lpstr>
    </vt:vector>
  </TitlesOfParts>
  <Company>TU Delft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Saskia de Been</dc:creator>
  <cp:lastModifiedBy>Freek Pols</cp:lastModifiedBy>
  <cp:revision>52</cp:revision>
  <dcterms:created xsi:type="dcterms:W3CDTF">2015-07-09T11:57:30Z</dcterms:created>
  <dcterms:modified xsi:type="dcterms:W3CDTF">2026-06-12T10:36:04Z</dcterms:modified>
</cp:coreProperties>
</file>